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02" r:id="rId4"/>
    <p:sldId id="280" r:id="rId5"/>
    <p:sldId id="281" r:id="rId6"/>
    <p:sldId id="282" r:id="rId7"/>
    <p:sldId id="259" r:id="rId8"/>
    <p:sldId id="283" r:id="rId9"/>
    <p:sldId id="284" r:id="rId10"/>
    <p:sldId id="285" r:id="rId11"/>
    <p:sldId id="286" r:id="rId12"/>
    <p:sldId id="261" r:id="rId13"/>
    <p:sldId id="262" r:id="rId14"/>
    <p:sldId id="263" r:id="rId15"/>
    <p:sldId id="290" r:id="rId16"/>
    <p:sldId id="264" r:id="rId17"/>
    <p:sldId id="265" r:id="rId18"/>
    <p:sldId id="266" r:id="rId19"/>
    <p:sldId id="279" r:id="rId20"/>
    <p:sldId id="278" r:id="rId21"/>
    <p:sldId id="303" r:id="rId22"/>
    <p:sldId id="277" r:id="rId23"/>
    <p:sldId id="269" r:id="rId24"/>
    <p:sldId id="276" r:id="rId25"/>
    <p:sldId id="271" r:id="rId26"/>
    <p:sldId id="275" r:id="rId27"/>
    <p:sldId id="272" r:id="rId28"/>
    <p:sldId id="273" r:id="rId29"/>
    <p:sldId id="291" r:id="rId30"/>
    <p:sldId id="287" r:id="rId31"/>
    <p:sldId id="288" r:id="rId32"/>
    <p:sldId id="289" r:id="rId33"/>
    <p:sldId id="29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30"/>
    <a:srgbClr val="4D4C4D"/>
    <a:srgbClr val="E3775C"/>
    <a:srgbClr val="FAF9FB"/>
    <a:srgbClr val="6E6C6D"/>
    <a:srgbClr val="FF8768"/>
    <a:srgbClr val="F4F4ED"/>
    <a:srgbClr val="F4E9F0"/>
    <a:srgbClr val="EFF2E5"/>
    <a:srgbClr val="F3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1"/>
    <p:restoredTop sz="95245"/>
  </p:normalViewPr>
  <p:slideViewPr>
    <p:cSldViewPr snapToGrid="0" snapToObjects="1">
      <p:cViewPr varScale="1">
        <p:scale>
          <a:sx n="99" d="100"/>
          <a:sy n="99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0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90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9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7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48B39-487D-DF4F-8125-EC61D5EDE9AE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A26AE-83F9-984B-8E92-17FC2610E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lic.cimec.unitn.it/composes/sick.html" TargetMode="External"/><Relationship Id="rId4" Type="http://schemas.openxmlformats.org/officeDocument/2006/relationships/hyperlink" Target="https://books.google.com/ngrams" TargetMode="External"/><Relationship Id="rId5" Type="http://schemas.openxmlformats.org/officeDocument/2006/relationships/hyperlink" Target="https://youtu.be/Q-B_ONJIE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legraph.co.uk/technology/google/6161567/The-20-funniest-suggestions-from-Google-Suggest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04560" y="3206338"/>
            <a:ext cx="5011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E3775C"/>
                </a:solidFill>
                <a:latin typeface="Book Antiqua" charset="0"/>
                <a:ea typeface="Book Antiqua" charset="0"/>
                <a:cs typeface="Book Antiqua" charset="0"/>
              </a:rPr>
              <a:t>Beatriz Albiero</a:t>
            </a:r>
            <a:endParaRPr lang="en-US" sz="5400" dirty="0">
              <a:solidFill>
                <a:srgbClr val="E3775C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4877" y="4129668"/>
            <a:ext cx="361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Caption" charset="-52"/>
                <a:ea typeface="PT Sans Caption" charset="-52"/>
                <a:cs typeface="PT Sans Caption" charset="-52"/>
              </a:rPr>
              <a:t>www.linkedin.com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Caption" charset="-52"/>
                <a:ea typeface="PT Sans Caption" charset="-52"/>
                <a:cs typeface="PT Sans Caption" charset="-52"/>
              </a:rPr>
              <a:t>/in/</a:t>
            </a: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Caption" charset="-52"/>
                <a:ea typeface="PT Sans Caption" charset="-52"/>
                <a:cs typeface="PT Sans Caption" charset="-52"/>
              </a:rPr>
              <a:t>beatriz-albiero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T Sans Caption" charset="-52"/>
                <a:ea typeface="PT Sans Caption" charset="-52"/>
                <a:cs typeface="PT Sans Caption" charset="-52"/>
              </a:rPr>
              <a:t>/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PT Sans Caption" charset="-52"/>
              <a:ea typeface="PT Sans Caption" charset="-52"/>
              <a:cs typeface="PT Sans Caption" charset="-52"/>
            </a:endParaRPr>
          </a:p>
        </p:txBody>
      </p:sp>
      <p:sp>
        <p:nvSpPr>
          <p:cNvPr id="7" name="Oval 6"/>
          <p:cNvSpPr/>
          <p:nvPr/>
        </p:nvSpPr>
        <p:spPr>
          <a:xfrm>
            <a:off x="3348340" y="5119580"/>
            <a:ext cx="1636953" cy="1554351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48340" y="5535398"/>
            <a:ext cx="163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6E6C6D"/>
                </a:solidFill>
                <a:latin typeface="PT Sans Caption" charset="-52"/>
                <a:ea typeface="PT Sans Caption" charset="-52"/>
                <a:cs typeface="PT Sans Caption" charset="-52"/>
              </a:defRPr>
            </a:lvl1pPr>
          </a:lstStyle>
          <a:p>
            <a:pPr algn="ctr"/>
            <a:r>
              <a:rPr lang="en-US" sz="2000" dirty="0">
                <a:solidFill>
                  <a:srgbClr val="4D4C4D"/>
                </a:solidFill>
              </a:rPr>
              <a:t>Por que Estatística?</a:t>
            </a:r>
          </a:p>
        </p:txBody>
      </p:sp>
      <p:sp>
        <p:nvSpPr>
          <p:cNvPr id="9" name="Oval 8"/>
          <p:cNvSpPr/>
          <p:nvPr/>
        </p:nvSpPr>
        <p:spPr>
          <a:xfrm>
            <a:off x="1027008" y="4342404"/>
            <a:ext cx="1636953" cy="1554351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7007" y="4778424"/>
            <a:ext cx="163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6E6C6D"/>
                </a:solidFill>
                <a:latin typeface="PT Sans Caption" charset="-52"/>
                <a:ea typeface="PT Sans Caption" charset="-52"/>
                <a:cs typeface="PT Sans Caption" charset="-52"/>
              </a:defRPr>
            </a:lvl1pPr>
          </a:lstStyle>
          <a:p>
            <a:pPr algn="ctr"/>
            <a:r>
              <a:rPr lang="en-US" sz="2000" dirty="0" err="1" smtClean="0">
                <a:solidFill>
                  <a:srgbClr val="4D4C4D"/>
                </a:solidFill>
              </a:rPr>
              <a:t>Lingu</a:t>
            </a:r>
            <a:r>
              <a:rPr lang="en-US" sz="2000" dirty="0" err="1" smtClean="0">
                <a:solidFill>
                  <a:srgbClr val="4D4C4D"/>
                </a:solidFill>
              </a:rPr>
              <a:t>ística</a:t>
            </a:r>
            <a:r>
              <a:rPr lang="en-US" sz="2000" dirty="0" smtClean="0">
                <a:solidFill>
                  <a:srgbClr val="4D4C4D"/>
                </a:solidFill>
              </a:rPr>
              <a:t> e NLP</a:t>
            </a:r>
          </a:p>
        </p:txBody>
      </p:sp>
      <p:sp>
        <p:nvSpPr>
          <p:cNvPr id="11" name="Oval 10"/>
          <p:cNvSpPr/>
          <p:nvPr/>
        </p:nvSpPr>
        <p:spPr>
          <a:xfrm>
            <a:off x="496283" y="2214166"/>
            <a:ext cx="1636953" cy="1554351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6282" y="2791286"/>
            <a:ext cx="1636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6E6C6D"/>
                </a:solidFill>
                <a:latin typeface="PT Sans Caption" charset="-52"/>
                <a:ea typeface="PT Sans Caption" charset="-52"/>
                <a:cs typeface="PT Sans Caption" charset="-52"/>
              </a:defRPr>
            </a:lvl1pPr>
          </a:lstStyle>
          <a:p>
            <a:pPr algn="ctr"/>
            <a:r>
              <a:rPr lang="en-US" sz="2000" smtClean="0">
                <a:solidFill>
                  <a:srgbClr val="4D4C4D"/>
                </a:solidFill>
              </a:rPr>
              <a:t>Mestrado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56948" y="357579"/>
            <a:ext cx="1636953" cy="1554351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56948" y="833518"/>
            <a:ext cx="163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6E6C6D"/>
                </a:solidFill>
                <a:latin typeface="PT Sans Caption" charset="-52"/>
                <a:ea typeface="PT Sans Caption" charset="-52"/>
                <a:cs typeface="PT Sans Caption" charset="-52"/>
              </a:defRPr>
            </a:lvl1pPr>
          </a:lstStyle>
          <a:p>
            <a:pPr algn="ctr"/>
            <a:r>
              <a:rPr lang="en-US" sz="2000" dirty="0" smtClean="0">
                <a:solidFill>
                  <a:srgbClr val="4D4C4D"/>
                </a:solidFill>
              </a:rPr>
              <a:t>Mercado de </a:t>
            </a:r>
            <a:r>
              <a:rPr lang="en-US" sz="2000" dirty="0" err="1" smtClean="0">
                <a:solidFill>
                  <a:srgbClr val="4D4C4D"/>
                </a:solidFill>
              </a:rPr>
              <a:t>Trabalho</a:t>
            </a:r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9369" y="231377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Histórica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2905779"/>
            <a:ext cx="41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Fonologia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9369" y="3497780"/>
            <a:ext cx="442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Sintaxe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5636" y="4089781"/>
            <a:ext cx="374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Sem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ântica</a:t>
            </a:r>
            <a:endParaRPr lang="pt-BR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8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9369" y="231377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Histórica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2905779"/>
            <a:ext cx="41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Fonologia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9369" y="3497780"/>
            <a:ext cx="442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Sintaxe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5636" y="4089781"/>
            <a:ext cx="374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Sem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ântica</a:t>
            </a:r>
            <a:endParaRPr lang="pt-BR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25635" y="4681782"/>
            <a:ext cx="374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Pragm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ática</a:t>
            </a:r>
            <a:endParaRPr lang="en-US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3256" y="2397947"/>
            <a:ext cx="56881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3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Aquisição de Linguagem</a:t>
            </a:r>
          </a:p>
          <a:p>
            <a:pPr marL="285750" indent="-285750">
              <a:buFont typeface="Arial" charset="0"/>
              <a:buChar char="•"/>
            </a:pPr>
            <a:r>
              <a:rPr lang="pt-BR" sz="3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Neurolinguística</a:t>
            </a:r>
            <a:endParaRPr lang="pt-BR" sz="32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pt-BR" sz="3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Psicolinguística</a:t>
            </a:r>
          </a:p>
          <a:p>
            <a:pPr marL="285750" indent="-285750">
              <a:buFont typeface="Arial" charset="0"/>
              <a:buChar char="•"/>
            </a:pPr>
            <a:r>
              <a:rPr lang="pt-BR" sz="3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Linguística Computacional</a:t>
            </a:r>
            <a:endParaRPr lang="pt-BR" sz="32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446890" y="910040"/>
            <a:ext cx="529821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Computacional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6890" y="2418145"/>
            <a:ext cx="54091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</a:t>
            </a:r>
            <a:r>
              <a:rPr lang="pt-BR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ampo interdisciplinar preocupado com os modelos de linguagem natural (com propostas estatísticas ou baseadas em regras) de um ponto de vista computacional, bem como o estudo de abordagens computacionais adequadas para questões linguísticas.</a:t>
            </a:r>
            <a:endParaRPr lang="pt-BR" sz="24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-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Processamento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Linguagem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Natural: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5761" y="3428999"/>
            <a:ext cx="6740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O PLN visa tornar a relação humano-computador o mais natural possível.</a:t>
            </a:r>
            <a:endParaRPr lang="pt-BR" sz="22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9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-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Processamento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Linguagem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Natural: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25761" y="3428999"/>
            <a:ext cx="6740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O PLN visa tornar a relação humano-computador o mais natural possível.</a:t>
            </a:r>
            <a:endParaRPr lang="pt-BR" sz="22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252" y="4441321"/>
            <a:ext cx="3716747" cy="2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3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644169"/>
            <a:ext cx="51601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Convers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áudio-texto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Predição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palavras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sentenças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Análise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Sentimento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endParaRPr lang="pt-BR" sz="24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4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649" y="2163008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Predição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palavras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sentenças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674" y="2718688"/>
            <a:ext cx="5570110" cy="397173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140784" y="510299"/>
            <a:ext cx="2807595" cy="1482636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D4C4D"/>
                </a:solidFill>
              </a:rPr>
              <a:t>The 20 funniest suggestions from Google Suggest</a:t>
            </a:r>
          </a:p>
        </p:txBody>
      </p:sp>
    </p:spTree>
    <p:extLst>
      <p:ext uri="{BB962C8B-B14F-4D97-AF65-F5344CB8AC3E}">
        <p14:creationId xmlns:p14="http://schemas.microsoft.com/office/powerpoint/2010/main" val="200552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649" y="2163008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Predição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palavras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sentenças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8350600" y="510299"/>
            <a:ext cx="3675127" cy="1652709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D4C4D"/>
                </a:solidFill>
              </a:rPr>
              <a:t>https://</a:t>
            </a:r>
            <a:r>
              <a:rPr lang="en-US" dirty="0" err="1" smtClean="0">
                <a:solidFill>
                  <a:srgbClr val="4D4C4D"/>
                </a:solidFill>
              </a:rPr>
              <a:t>books.google.com</a:t>
            </a:r>
            <a:r>
              <a:rPr lang="en-US" dirty="0" smtClean="0">
                <a:solidFill>
                  <a:srgbClr val="4D4C4D"/>
                </a:solidFill>
              </a:rPr>
              <a:t>/</a:t>
            </a:r>
            <a:r>
              <a:rPr lang="en-US" dirty="0" err="1" smtClean="0">
                <a:solidFill>
                  <a:srgbClr val="4D4C4D"/>
                </a:solidFill>
              </a:rPr>
              <a:t>ngrams</a:t>
            </a:r>
            <a:endParaRPr lang="en-US" dirty="0">
              <a:solidFill>
                <a:srgbClr val="4D4C4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50" y="2882241"/>
            <a:ext cx="9693499" cy="36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Análise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sentimento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170709" y="1362513"/>
            <a:ext cx="42627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 que Estatística?</a:t>
            </a: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1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Análise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sentimento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1659" y="3228944"/>
            <a:ext cx="497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Eu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gosto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Felipe mas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ele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um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babaca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Análise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sentimento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1659" y="3228944"/>
            <a:ext cx="497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Eu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gosto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Felipe mas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ele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um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babaca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1" y="3719206"/>
            <a:ext cx="1425546" cy="14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Análise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de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sentimento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1" y="3719206"/>
            <a:ext cx="1425546" cy="14255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39717" y="4029960"/>
            <a:ext cx="497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Eu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adoro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essa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marca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mas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esse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produto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uma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porcaria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1659" y="3228944"/>
            <a:ext cx="497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Eu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gosto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Felipe mas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ele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um </a:t>
            </a:r>
            <a:r>
              <a:rPr lang="en-US" sz="2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babaca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Traduçáo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216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6741" y="3058634"/>
            <a:ext cx="3812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D4C4D"/>
                </a:solidFill>
              </a:rPr>
              <a:t>My loneliness is killing me (and I)</a:t>
            </a:r>
            <a:r>
              <a:rPr lang="en-US" b="1" dirty="0" smtClean="0">
                <a:solidFill>
                  <a:srgbClr val="4D4C4D"/>
                </a:solidFill>
              </a:rPr>
              <a:t/>
            </a:r>
            <a:br>
              <a:rPr lang="en-US" b="1" dirty="0" smtClean="0">
                <a:solidFill>
                  <a:srgbClr val="4D4C4D"/>
                </a:solidFill>
              </a:rPr>
            </a:br>
            <a:r>
              <a:rPr lang="en-US" b="1" dirty="0">
                <a:solidFill>
                  <a:srgbClr val="4D4C4D"/>
                </a:solidFill>
              </a:rPr>
              <a:t>I must confess I still believe (still believe)</a:t>
            </a:r>
            <a:r>
              <a:rPr lang="en-US" b="1" dirty="0" smtClean="0">
                <a:solidFill>
                  <a:srgbClr val="4D4C4D"/>
                </a:solidFill>
              </a:rPr>
              <a:t/>
            </a:r>
            <a:br>
              <a:rPr lang="en-US" b="1" dirty="0" smtClean="0">
                <a:solidFill>
                  <a:srgbClr val="4D4C4D"/>
                </a:solidFill>
              </a:rPr>
            </a:br>
            <a:r>
              <a:rPr lang="en-US" b="1" dirty="0">
                <a:solidFill>
                  <a:srgbClr val="4D4C4D"/>
                </a:solidFill>
              </a:rPr>
              <a:t>When I'm not with you I lose my mind</a:t>
            </a:r>
            <a:r>
              <a:rPr lang="en-US" b="1" dirty="0" smtClean="0">
                <a:solidFill>
                  <a:srgbClr val="4D4C4D"/>
                </a:solidFill>
              </a:rPr>
              <a:t/>
            </a:r>
            <a:br>
              <a:rPr lang="en-US" b="1" dirty="0" smtClean="0">
                <a:solidFill>
                  <a:srgbClr val="4D4C4D"/>
                </a:solidFill>
              </a:rPr>
            </a:br>
            <a:r>
              <a:rPr lang="en-US" b="1" dirty="0">
                <a:solidFill>
                  <a:srgbClr val="4D4C4D"/>
                </a:solidFill>
              </a:rPr>
              <a:t>Give me a sign</a:t>
            </a:r>
            <a:r>
              <a:rPr lang="en-US" b="1" dirty="0" smtClean="0">
                <a:solidFill>
                  <a:srgbClr val="4D4C4D"/>
                </a:solidFill>
              </a:rPr>
              <a:t/>
            </a:r>
            <a:br>
              <a:rPr lang="en-US" b="1" dirty="0" smtClean="0">
                <a:solidFill>
                  <a:srgbClr val="4D4C4D"/>
                </a:solidFill>
              </a:rPr>
            </a:br>
            <a:r>
              <a:rPr lang="en-US" b="1" dirty="0">
                <a:solidFill>
                  <a:srgbClr val="4D4C4D"/>
                </a:solidFill>
              </a:rPr>
              <a:t>Hit me baby one more time</a:t>
            </a:r>
            <a:endParaRPr lang="pt-BR" b="1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2483" y="3094180"/>
            <a:ext cx="372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4D4C4D"/>
                </a:solidFill>
              </a:rPr>
              <a:t>Magányom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megöli</a:t>
            </a:r>
            <a:r>
              <a:rPr lang="pt-BR" b="1" dirty="0" smtClean="0">
                <a:solidFill>
                  <a:srgbClr val="4D4C4D"/>
                </a:solidFill>
              </a:rPr>
              <a:t> (és </a:t>
            </a:r>
            <a:r>
              <a:rPr lang="pt-BR" b="1" dirty="0" err="1" smtClean="0">
                <a:solidFill>
                  <a:srgbClr val="4D4C4D"/>
                </a:solidFill>
              </a:rPr>
              <a:t>én</a:t>
            </a:r>
            <a:r>
              <a:rPr lang="pt-BR" b="1" dirty="0" smtClean="0">
                <a:solidFill>
                  <a:srgbClr val="4D4C4D"/>
                </a:solidFill>
              </a:rPr>
              <a:t>)</a:t>
            </a:r>
          </a:p>
          <a:p>
            <a:r>
              <a:rPr lang="pt-BR" b="1" dirty="0" smtClean="0">
                <a:solidFill>
                  <a:srgbClr val="4D4C4D"/>
                </a:solidFill>
              </a:rPr>
              <a:t>Be </a:t>
            </a:r>
            <a:r>
              <a:rPr lang="pt-BR" b="1" dirty="0" err="1" smtClean="0">
                <a:solidFill>
                  <a:srgbClr val="4D4C4D"/>
                </a:solidFill>
              </a:rPr>
              <a:t>kell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vallanom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mindig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hiszek</a:t>
            </a:r>
            <a:r>
              <a:rPr lang="pt-BR" b="1" dirty="0" smtClean="0">
                <a:solidFill>
                  <a:srgbClr val="4D4C4D"/>
                </a:solidFill>
              </a:rPr>
              <a:t> (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mindig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hiszek</a:t>
            </a:r>
            <a:r>
              <a:rPr lang="pt-BR" b="1" dirty="0" smtClean="0">
                <a:solidFill>
                  <a:srgbClr val="4D4C4D"/>
                </a:solidFill>
              </a:rPr>
              <a:t>)</a:t>
            </a:r>
          </a:p>
          <a:p>
            <a:r>
              <a:rPr lang="pt-BR" b="1" dirty="0" smtClean="0">
                <a:solidFill>
                  <a:srgbClr val="4D4C4D"/>
                </a:solidFill>
              </a:rPr>
              <a:t>Ha nem </a:t>
            </a:r>
            <a:r>
              <a:rPr lang="pt-BR" b="1" dirty="0" err="1" smtClean="0">
                <a:solidFill>
                  <a:srgbClr val="4D4C4D"/>
                </a:solidFill>
              </a:rPr>
              <a:t>vagyok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veled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elveszítem</a:t>
            </a:r>
            <a:r>
              <a:rPr lang="pt-BR" b="1" dirty="0" smtClean="0">
                <a:solidFill>
                  <a:srgbClr val="4D4C4D"/>
                </a:solidFill>
              </a:rPr>
              <a:t> az </a:t>
            </a:r>
            <a:r>
              <a:rPr lang="pt-BR" b="1" dirty="0" err="1" smtClean="0">
                <a:solidFill>
                  <a:srgbClr val="4D4C4D"/>
                </a:solidFill>
              </a:rPr>
              <a:t>eszemet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Adj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egy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jelet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Üss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meg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bébi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egyszer</a:t>
            </a:r>
            <a:endParaRPr lang="pt-BR" b="1" dirty="0" smtClean="0">
              <a:solidFill>
                <a:srgbClr val="4D4C4D"/>
              </a:solidFill>
            </a:endParaRPr>
          </a:p>
          <a:p>
            <a:endParaRPr lang="pt-BR" b="1" dirty="0">
              <a:solidFill>
                <a:srgbClr val="4D4C4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7617" y="5103385"/>
            <a:ext cx="224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solidFill>
                  <a:srgbClr val="4D4C4D"/>
                </a:solidFill>
              </a:rPr>
              <a:t>hungaro</a:t>
            </a:r>
            <a:endParaRPr lang="pt-BR" sz="14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12483" y="3094180"/>
            <a:ext cx="3727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4D4C4D"/>
                </a:solidFill>
              </a:rPr>
              <a:t>Magányom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megöli</a:t>
            </a:r>
            <a:r>
              <a:rPr lang="pt-BR" b="1" dirty="0" smtClean="0">
                <a:solidFill>
                  <a:srgbClr val="4D4C4D"/>
                </a:solidFill>
              </a:rPr>
              <a:t> (és </a:t>
            </a:r>
            <a:r>
              <a:rPr lang="pt-BR" b="1" dirty="0" err="1" smtClean="0">
                <a:solidFill>
                  <a:srgbClr val="4D4C4D"/>
                </a:solidFill>
              </a:rPr>
              <a:t>én</a:t>
            </a:r>
            <a:r>
              <a:rPr lang="pt-BR" b="1" dirty="0" smtClean="0">
                <a:solidFill>
                  <a:srgbClr val="4D4C4D"/>
                </a:solidFill>
              </a:rPr>
              <a:t>)</a:t>
            </a:r>
          </a:p>
          <a:p>
            <a:r>
              <a:rPr lang="pt-BR" b="1" dirty="0" smtClean="0">
                <a:solidFill>
                  <a:srgbClr val="4D4C4D"/>
                </a:solidFill>
              </a:rPr>
              <a:t>Be </a:t>
            </a:r>
            <a:r>
              <a:rPr lang="pt-BR" b="1" dirty="0" err="1" smtClean="0">
                <a:solidFill>
                  <a:srgbClr val="4D4C4D"/>
                </a:solidFill>
              </a:rPr>
              <a:t>kell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vallanom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mindig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hiszek</a:t>
            </a:r>
            <a:r>
              <a:rPr lang="pt-BR" b="1" dirty="0" smtClean="0">
                <a:solidFill>
                  <a:srgbClr val="4D4C4D"/>
                </a:solidFill>
              </a:rPr>
              <a:t> (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mindig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hiszek</a:t>
            </a:r>
            <a:r>
              <a:rPr lang="pt-BR" b="1" dirty="0" smtClean="0">
                <a:solidFill>
                  <a:srgbClr val="4D4C4D"/>
                </a:solidFill>
              </a:rPr>
              <a:t>)</a:t>
            </a:r>
          </a:p>
          <a:p>
            <a:r>
              <a:rPr lang="pt-BR" b="1" dirty="0" smtClean="0">
                <a:solidFill>
                  <a:srgbClr val="4D4C4D"/>
                </a:solidFill>
              </a:rPr>
              <a:t>Ha nem </a:t>
            </a:r>
            <a:r>
              <a:rPr lang="pt-BR" b="1" dirty="0" err="1" smtClean="0">
                <a:solidFill>
                  <a:srgbClr val="4D4C4D"/>
                </a:solidFill>
              </a:rPr>
              <a:t>vagyok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veled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elveszítem</a:t>
            </a:r>
            <a:r>
              <a:rPr lang="pt-BR" b="1" dirty="0" smtClean="0">
                <a:solidFill>
                  <a:srgbClr val="4D4C4D"/>
                </a:solidFill>
              </a:rPr>
              <a:t> az </a:t>
            </a:r>
            <a:r>
              <a:rPr lang="pt-BR" b="1" dirty="0" err="1" smtClean="0">
                <a:solidFill>
                  <a:srgbClr val="4D4C4D"/>
                </a:solidFill>
              </a:rPr>
              <a:t>eszemet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Adj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egy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jelet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Üss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meg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bébi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még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egyszer</a:t>
            </a:r>
            <a:endParaRPr lang="pt-BR" b="1" dirty="0" smtClean="0">
              <a:solidFill>
                <a:srgbClr val="4D4C4D"/>
              </a:solidFill>
            </a:endParaRPr>
          </a:p>
          <a:p>
            <a:endParaRPr lang="pt-BR" b="1" dirty="0">
              <a:solidFill>
                <a:srgbClr val="4D4C4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8378" y="3058634"/>
            <a:ext cx="284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>
                <a:solidFill>
                  <a:srgbClr val="4D4C4D"/>
                </a:solidFill>
              </a:rPr>
              <a:t>My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loner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kills</a:t>
            </a:r>
            <a:r>
              <a:rPr lang="pt-BR" b="1" dirty="0" smtClean="0">
                <a:solidFill>
                  <a:srgbClr val="4D4C4D"/>
                </a:solidFill>
              </a:rPr>
              <a:t> me (</a:t>
            </a:r>
            <a:r>
              <a:rPr lang="pt-BR" b="1" dirty="0" err="1" smtClean="0">
                <a:solidFill>
                  <a:srgbClr val="4D4C4D"/>
                </a:solidFill>
              </a:rPr>
              <a:t>and</a:t>
            </a:r>
            <a:r>
              <a:rPr lang="pt-BR" b="1" dirty="0" smtClean="0">
                <a:solidFill>
                  <a:srgbClr val="4D4C4D"/>
                </a:solidFill>
              </a:rPr>
              <a:t> me)</a:t>
            </a:r>
          </a:p>
          <a:p>
            <a:r>
              <a:rPr lang="pt-BR" b="1" dirty="0" err="1" smtClean="0">
                <a:solidFill>
                  <a:srgbClr val="4D4C4D"/>
                </a:solidFill>
              </a:rPr>
              <a:t>I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have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to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confess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I</a:t>
            </a:r>
            <a:r>
              <a:rPr lang="pt-BR" b="1" dirty="0" smtClean="0">
                <a:solidFill>
                  <a:srgbClr val="4D4C4D"/>
                </a:solidFill>
              </a:rPr>
              <a:t> still </a:t>
            </a:r>
            <a:r>
              <a:rPr lang="pt-BR" b="1" dirty="0" err="1" smtClean="0">
                <a:solidFill>
                  <a:srgbClr val="4D4C4D"/>
                </a:solidFill>
              </a:rPr>
              <a:t>believe</a:t>
            </a:r>
            <a:r>
              <a:rPr lang="pt-BR" b="1" dirty="0" smtClean="0">
                <a:solidFill>
                  <a:srgbClr val="4D4C4D"/>
                </a:solidFill>
              </a:rPr>
              <a:t> (</a:t>
            </a:r>
            <a:r>
              <a:rPr lang="pt-BR" b="1" dirty="0" err="1" smtClean="0">
                <a:solidFill>
                  <a:srgbClr val="4D4C4D"/>
                </a:solidFill>
              </a:rPr>
              <a:t>I</a:t>
            </a:r>
            <a:r>
              <a:rPr lang="pt-BR" b="1" dirty="0" smtClean="0">
                <a:solidFill>
                  <a:srgbClr val="4D4C4D"/>
                </a:solidFill>
              </a:rPr>
              <a:t> still </a:t>
            </a:r>
            <a:r>
              <a:rPr lang="pt-BR" b="1" dirty="0" err="1" smtClean="0">
                <a:solidFill>
                  <a:srgbClr val="4D4C4D"/>
                </a:solidFill>
              </a:rPr>
              <a:t>believe</a:t>
            </a:r>
            <a:r>
              <a:rPr lang="pt-BR" b="1" dirty="0" smtClean="0">
                <a:solidFill>
                  <a:srgbClr val="4D4C4D"/>
                </a:solidFill>
              </a:rPr>
              <a:t>)</a:t>
            </a:r>
          </a:p>
          <a:p>
            <a:r>
              <a:rPr lang="pt-BR" b="1" dirty="0" err="1" smtClean="0">
                <a:solidFill>
                  <a:srgbClr val="4D4C4D"/>
                </a:solidFill>
              </a:rPr>
              <a:t>If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I'm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not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with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you</a:t>
            </a:r>
            <a:r>
              <a:rPr lang="pt-BR" b="1" dirty="0" smtClean="0">
                <a:solidFill>
                  <a:srgbClr val="4D4C4D"/>
                </a:solidFill>
              </a:rPr>
              <a:t>, </a:t>
            </a:r>
            <a:r>
              <a:rPr lang="pt-BR" b="1" dirty="0" err="1" smtClean="0">
                <a:solidFill>
                  <a:srgbClr val="4D4C4D"/>
                </a:solidFill>
              </a:rPr>
              <a:t>I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lose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my</a:t>
            </a:r>
            <a:r>
              <a:rPr lang="pt-BR" b="1" dirty="0" smtClean="0">
                <a:solidFill>
                  <a:srgbClr val="4D4C4D"/>
                </a:solidFill>
              </a:rPr>
              <a:t> </a:t>
            </a:r>
            <a:r>
              <a:rPr lang="pt-BR" b="1" dirty="0" err="1" smtClean="0">
                <a:solidFill>
                  <a:srgbClr val="4D4C4D"/>
                </a:solidFill>
              </a:rPr>
              <a:t>mind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Give</a:t>
            </a:r>
            <a:r>
              <a:rPr lang="pt-BR" b="1" dirty="0" smtClean="0">
                <a:solidFill>
                  <a:srgbClr val="4D4C4D"/>
                </a:solidFill>
              </a:rPr>
              <a:t> me a </a:t>
            </a:r>
            <a:r>
              <a:rPr lang="pt-BR" b="1" dirty="0" err="1" smtClean="0">
                <a:solidFill>
                  <a:srgbClr val="4D4C4D"/>
                </a:solidFill>
              </a:rPr>
              <a:t>mark</a:t>
            </a:r>
            <a:endParaRPr lang="pt-BR" b="1" dirty="0" smtClean="0">
              <a:solidFill>
                <a:srgbClr val="4D4C4D"/>
              </a:solidFill>
            </a:endParaRPr>
          </a:p>
          <a:p>
            <a:r>
              <a:rPr lang="pt-BR" b="1" dirty="0" err="1" smtClean="0">
                <a:solidFill>
                  <a:srgbClr val="4D4C4D"/>
                </a:solidFill>
              </a:rPr>
              <a:t>Have</a:t>
            </a:r>
            <a:r>
              <a:rPr lang="pt-BR" b="1" dirty="0" smtClean="0">
                <a:solidFill>
                  <a:srgbClr val="4D4C4D"/>
                </a:solidFill>
              </a:rPr>
              <a:t> a baby </a:t>
            </a:r>
            <a:r>
              <a:rPr lang="pt-BR" b="1" dirty="0" err="1" smtClean="0">
                <a:solidFill>
                  <a:srgbClr val="4D4C4D"/>
                </a:solidFill>
              </a:rPr>
              <a:t>again</a:t>
            </a:r>
            <a:endParaRPr lang="pt-BR" b="1" dirty="0">
              <a:solidFill>
                <a:srgbClr val="4D4C4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7617" y="5103385"/>
            <a:ext cx="2240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solidFill>
                  <a:srgbClr val="4D4C4D"/>
                </a:solidFill>
              </a:rPr>
              <a:t>hungaro</a:t>
            </a:r>
            <a:endParaRPr lang="pt-BR" sz="14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9404744" y="463640"/>
            <a:ext cx="2315031" cy="1529296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583464" y="905122"/>
            <a:ext cx="195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E3775C"/>
                </a:solidFill>
              </a:rPr>
              <a:t>Corpus</a:t>
            </a:r>
          </a:p>
          <a:p>
            <a:pPr algn="ctr"/>
            <a:r>
              <a:rPr lang="pt-BR" dirty="0" err="1" smtClean="0">
                <a:solidFill>
                  <a:srgbClr val="E3775C"/>
                </a:solidFill>
              </a:rPr>
              <a:t>Sick</a:t>
            </a:r>
            <a:r>
              <a:rPr lang="pt-BR" dirty="0" smtClean="0">
                <a:solidFill>
                  <a:srgbClr val="E3775C"/>
                </a:solidFill>
              </a:rPr>
              <a:t> - PT</a:t>
            </a:r>
            <a:endParaRPr lang="pt-BR" dirty="0">
              <a:solidFill>
                <a:srgbClr val="E37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3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1659" y="3056357"/>
            <a:ext cx="497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 white dog is standing in a 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lake.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9404744" y="463640"/>
            <a:ext cx="2315031" cy="1529296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583464" y="905122"/>
            <a:ext cx="195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E3775C"/>
                </a:solidFill>
              </a:rPr>
              <a:t>Corpus</a:t>
            </a:r>
          </a:p>
          <a:p>
            <a:pPr algn="ctr"/>
            <a:r>
              <a:rPr lang="pt-BR" dirty="0" err="1" smtClean="0">
                <a:solidFill>
                  <a:srgbClr val="E3775C"/>
                </a:solidFill>
              </a:rPr>
              <a:t>Sick</a:t>
            </a:r>
            <a:r>
              <a:rPr lang="pt-BR" dirty="0" smtClean="0">
                <a:solidFill>
                  <a:srgbClr val="E3775C"/>
                </a:solidFill>
              </a:rPr>
              <a:t> - PT</a:t>
            </a:r>
            <a:endParaRPr lang="pt-BR" dirty="0">
              <a:solidFill>
                <a:srgbClr val="E37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0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Traduç</a:t>
            </a:r>
            <a:r>
              <a:rPr lang="pt-BR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1659" y="3056357"/>
            <a:ext cx="497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r>
              <a:rPr lang="en-US" sz="20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 white dog is standing in a 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lake.</a:t>
            </a:r>
            <a:r>
              <a:rPr lang="en-US" sz="20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</a:t>
            </a:r>
            <a:endParaRPr lang="pt-BR" sz="20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9404744" y="463640"/>
            <a:ext cx="2315031" cy="1529296"/>
          </a:xfrm>
          <a:prstGeom prst="wedgeEllipseCallou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583464" y="905122"/>
            <a:ext cx="195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E3775C"/>
                </a:solidFill>
              </a:rPr>
              <a:t>Corpus</a:t>
            </a:r>
          </a:p>
          <a:p>
            <a:pPr algn="ctr"/>
            <a:r>
              <a:rPr lang="pt-BR" dirty="0" err="1" smtClean="0">
                <a:solidFill>
                  <a:srgbClr val="E3775C"/>
                </a:solidFill>
              </a:rPr>
              <a:t>Sick</a:t>
            </a:r>
            <a:r>
              <a:rPr lang="pt-BR" dirty="0" smtClean="0">
                <a:solidFill>
                  <a:srgbClr val="E3775C"/>
                </a:solidFill>
              </a:rPr>
              <a:t> - PT</a:t>
            </a:r>
            <a:endParaRPr lang="pt-BR" dirty="0">
              <a:solidFill>
                <a:srgbClr val="E3775C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76" y="3642901"/>
            <a:ext cx="3944399" cy="23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3" name="TextBox 2"/>
          <p:cNvSpPr txBox="1"/>
          <p:nvPr/>
        </p:nvSpPr>
        <p:spPr>
          <a:xfrm>
            <a:off x="4170709" y="2399747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Profissão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futuro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0709" y="1362513"/>
            <a:ext cx="42627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 que Estatística?</a:t>
            </a: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86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Natural Language Inference:</a:t>
            </a:r>
          </a:p>
        </p:txBody>
      </p:sp>
    </p:spTree>
    <p:extLst>
      <p:ext uri="{BB962C8B-B14F-4D97-AF65-F5344CB8AC3E}">
        <p14:creationId xmlns:p14="http://schemas.microsoft.com/office/powerpoint/2010/main" val="192776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PLN –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9717" y="2294952"/>
            <a:ext cx="5160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Natural Language Inference: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5781" y="2839744"/>
            <a:ext cx="58856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</a:t>
            </a:r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 Um jogo de futebol está sendo jogado por alguns homens.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H: Alguns homens estão praticando algum esporte.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Relação: Acarretamento</a:t>
            </a:r>
          </a:p>
          <a:p>
            <a:endParaRPr lang="pt-BR" sz="16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pt-BR" sz="1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</a:t>
            </a:r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 Alguns homens estão praticando algum esporte.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H: Um jogo de futebol está sendo jogado por alguns homens.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Relação: Neutro</a:t>
            </a:r>
          </a:p>
          <a:p>
            <a:endParaRPr lang="pt-BR" sz="16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r>
              <a:rPr lang="pt-BR" sz="1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</a:t>
            </a:r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 Todos os homens estão praticando algum esporte.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H: Nenhum homem está praticando esporte.</a:t>
            </a:r>
          </a:p>
          <a:p>
            <a:r>
              <a:rPr lang="pt-BR" sz="1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Relação: Contradição.</a:t>
            </a:r>
            <a:endParaRPr lang="pt-BR" sz="1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+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Quest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ões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8861" y="2678805"/>
            <a:ext cx="4481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Corre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ção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automática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Chatbots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Text </a:t>
            </a: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Minning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Sumarização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Classificação</a:t>
            </a: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+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Sobre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: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0676" y="2414240"/>
            <a:ext cx="53579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"Steven Pinker: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Linguistics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as a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Window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to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Understanding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the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Brain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" no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Youtube</a:t>
            </a:r>
            <a:endParaRPr lang="pt-BR" sz="22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pt-BR" sz="2200" b="1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Livro "The </a:t>
            </a:r>
            <a:r>
              <a:rPr lang="pt-BR" sz="2200" b="1" dirty="0" err="1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Language</a:t>
            </a:r>
            <a:r>
              <a:rPr lang="pt-BR" sz="2200" b="1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Instinct</a:t>
            </a:r>
            <a:r>
              <a:rPr lang="pt-BR" sz="2200" b="1" dirty="0" smtClean="0">
                <a:solidFill>
                  <a:schemeClr val="bg1"/>
                </a:solidFill>
                <a:latin typeface="Book Antiqua" charset="0"/>
                <a:ea typeface="Book Antiqua" charset="0"/>
                <a:cs typeface="Book Antiqua" charset="0"/>
              </a:rPr>
              <a:t>"  - Steven Pinker</a:t>
            </a:r>
          </a:p>
          <a:p>
            <a:pPr marL="285750" indent="-285750">
              <a:buFont typeface="Arial" charset="0"/>
              <a:buChar char="•"/>
            </a:pP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Livro "Speech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and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Language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Processing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Introduction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to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Natural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Language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Processing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,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Computational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Linguistics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,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and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Speech </a:t>
            </a:r>
            <a:r>
              <a:rPr lang="pt-BR" sz="22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Recognition</a:t>
            </a:r>
            <a:r>
              <a:rPr lang="pt-BR" sz="22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." - JURAFSKY e MARTIN</a:t>
            </a:r>
            <a:endParaRPr lang="en-US" sz="22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- USP</a:t>
            </a:r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- USP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6156" y="2678805"/>
            <a:ext cx="472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Marcelo Barra e Marcos Lopes</a:t>
            </a:r>
          </a:p>
        </p:txBody>
      </p:sp>
    </p:spTree>
    <p:extLst>
      <p:ext uri="{BB962C8B-B14F-4D97-AF65-F5344CB8AC3E}">
        <p14:creationId xmlns:p14="http://schemas.microsoft.com/office/powerpoint/2010/main" val="120477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- USP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6156" y="2678805"/>
            <a:ext cx="472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Marcelo Barra e Marcos Lopes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6156" y="3140470"/>
            <a:ext cx="472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glicusp.wordpress.com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475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- USP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56156" y="2678805"/>
            <a:ext cx="472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Marcelo Barra e Marcos Lopes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6156" y="3140470"/>
            <a:ext cx="4727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glicusp.wordpress.com</a:t>
            </a: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6156" y="3685262"/>
            <a:ext cx="472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NLI e Sick-PT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Sentences Involving Compositional Knowledge</a:t>
            </a:r>
          </a:p>
        </p:txBody>
      </p:sp>
    </p:spTree>
    <p:extLst>
      <p:ext uri="{BB962C8B-B14F-4D97-AF65-F5344CB8AC3E}">
        <p14:creationId xmlns:p14="http://schemas.microsoft.com/office/powerpoint/2010/main" val="5857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Meu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Projeto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4236" y="2644169"/>
            <a:ext cx="5731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9FB"/>
                </a:solidFill>
              </a:rPr>
              <a:t>Um </a:t>
            </a:r>
            <a:r>
              <a:rPr lang="en-US" sz="2400" b="1" dirty="0" err="1">
                <a:solidFill>
                  <a:srgbClr val="FAF9FB"/>
                </a:solidFill>
              </a:rPr>
              <a:t>Estudo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Sobre</a:t>
            </a:r>
            <a:r>
              <a:rPr lang="en-US" sz="2400" b="1" dirty="0">
                <a:solidFill>
                  <a:srgbClr val="FAF9FB"/>
                </a:solidFill>
              </a:rPr>
              <a:t> as </a:t>
            </a:r>
            <a:r>
              <a:rPr lang="en-US" sz="2400" b="1" dirty="0" err="1">
                <a:solidFill>
                  <a:srgbClr val="FAF9FB"/>
                </a:solidFill>
              </a:rPr>
              <a:t>Irregularidades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Verbais</a:t>
            </a:r>
            <a:r>
              <a:rPr lang="en-US" sz="2400" b="1" dirty="0">
                <a:solidFill>
                  <a:srgbClr val="FAF9FB"/>
                </a:solidFill>
              </a:rPr>
              <a:t> do </a:t>
            </a:r>
            <a:r>
              <a:rPr lang="en-US" sz="2400" b="1" dirty="0" err="1">
                <a:solidFill>
                  <a:srgbClr val="FAF9FB"/>
                </a:solidFill>
              </a:rPr>
              <a:t>Português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Brasileiro</a:t>
            </a:r>
            <a:r>
              <a:rPr lang="en-US" sz="2400" b="1" dirty="0">
                <a:solidFill>
                  <a:srgbClr val="FAF9FB"/>
                </a:solidFill>
              </a:rPr>
              <a:t> Via </a:t>
            </a:r>
            <a:r>
              <a:rPr lang="en-US" sz="2400" b="1" dirty="0" err="1">
                <a:solidFill>
                  <a:srgbClr val="FAF9FB"/>
                </a:solidFill>
              </a:rPr>
              <a:t>Redes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Neurais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Artificiais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endParaRPr lang="en-US" sz="2400" dirty="0" smtClean="0">
              <a:solidFill>
                <a:srgbClr val="FAF9FB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2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Meu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Projeto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4236" y="2644169"/>
            <a:ext cx="5731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9FB"/>
                </a:solidFill>
              </a:rPr>
              <a:t>Um </a:t>
            </a:r>
            <a:r>
              <a:rPr lang="en-US" sz="2400" b="1" dirty="0" err="1">
                <a:solidFill>
                  <a:srgbClr val="FAF9FB"/>
                </a:solidFill>
              </a:rPr>
              <a:t>Estudo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Sobre</a:t>
            </a:r>
            <a:r>
              <a:rPr lang="en-US" sz="2400" b="1" dirty="0">
                <a:solidFill>
                  <a:srgbClr val="FAF9FB"/>
                </a:solidFill>
              </a:rPr>
              <a:t> as </a:t>
            </a:r>
            <a:r>
              <a:rPr lang="en-US" sz="2400" b="1" dirty="0" err="1">
                <a:solidFill>
                  <a:srgbClr val="FAF9FB"/>
                </a:solidFill>
              </a:rPr>
              <a:t>Irregularidades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Verbais</a:t>
            </a:r>
            <a:r>
              <a:rPr lang="en-US" sz="2400" b="1" dirty="0">
                <a:solidFill>
                  <a:srgbClr val="FAF9FB"/>
                </a:solidFill>
              </a:rPr>
              <a:t> do </a:t>
            </a:r>
            <a:r>
              <a:rPr lang="en-US" sz="2400" b="1" dirty="0" err="1">
                <a:solidFill>
                  <a:srgbClr val="FAF9FB"/>
                </a:solidFill>
              </a:rPr>
              <a:t>Português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Brasileiro</a:t>
            </a:r>
            <a:r>
              <a:rPr lang="en-US" sz="2400" b="1" dirty="0">
                <a:solidFill>
                  <a:srgbClr val="FAF9FB"/>
                </a:solidFill>
              </a:rPr>
              <a:t> Via </a:t>
            </a:r>
            <a:r>
              <a:rPr lang="en-US" sz="2400" b="1" dirty="0" err="1">
                <a:solidFill>
                  <a:srgbClr val="FAF9FB"/>
                </a:solidFill>
              </a:rPr>
              <a:t>Redes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Neurais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r>
              <a:rPr lang="en-US" sz="2400" b="1" dirty="0" err="1">
                <a:solidFill>
                  <a:srgbClr val="FAF9FB"/>
                </a:solidFill>
              </a:rPr>
              <a:t>Artificiais</a:t>
            </a:r>
            <a:r>
              <a:rPr lang="en-US" sz="2400" b="1" dirty="0">
                <a:solidFill>
                  <a:srgbClr val="FAF9FB"/>
                </a:solidFill>
              </a:rPr>
              <a:t> </a:t>
            </a:r>
            <a:endParaRPr lang="en-US" sz="2400" dirty="0" smtClean="0">
              <a:solidFill>
                <a:srgbClr val="FAF9FB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4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6953" y="4213829"/>
            <a:ext cx="4405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 smtClean="0">
                <a:solidFill>
                  <a:srgbClr val="FAF9FB"/>
                </a:solidFill>
              </a:rPr>
              <a:t>github.com</a:t>
            </a:r>
            <a:r>
              <a:rPr lang="pt-BR" sz="2800" b="1" dirty="0" smtClean="0">
                <a:solidFill>
                  <a:srgbClr val="FAF9FB"/>
                </a:solidFill>
              </a:rPr>
              <a:t>/</a:t>
            </a:r>
            <a:r>
              <a:rPr lang="pt-BR" sz="2800" b="1" dirty="0" err="1" smtClean="0">
                <a:solidFill>
                  <a:srgbClr val="FAF9FB"/>
                </a:solidFill>
              </a:rPr>
              <a:t>beatrizalbiero</a:t>
            </a:r>
            <a:r>
              <a:rPr lang="pt-BR" sz="2800" b="1" dirty="0" smtClean="0">
                <a:solidFill>
                  <a:srgbClr val="FAF9FB"/>
                </a:solidFill>
              </a:rPr>
              <a:t>/</a:t>
            </a:r>
            <a:r>
              <a:rPr lang="pt-BR" sz="2800" b="1" dirty="0" err="1" smtClean="0">
                <a:solidFill>
                  <a:srgbClr val="FAF9FB"/>
                </a:solidFill>
              </a:rPr>
              <a:t>MsResearch</a:t>
            </a:r>
            <a:endParaRPr lang="pt-BR" sz="2800" b="1" dirty="0">
              <a:solidFill>
                <a:srgbClr val="FAF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3" name="TextBox 2"/>
          <p:cNvSpPr txBox="1"/>
          <p:nvPr/>
        </p:nvSpPr>
        <p:spPr>
          <a:xfrm>
            <a:off x="4199369" y="2465602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Profissão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futuro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3071950"/>
            <a:ext cx="233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Sal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ário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0709" y="1362513"/>
            <a:ext cx="42627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 que Estatística?</a:t>
            </a: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3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Workshop do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GLiC</a:t>
            </a:r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2017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58355" y="4269868"/>
            <a:ext cx="412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err="1" smtClean="0">
                <a:solidFill>
                  <a:srgbClr val="FAF9FB"/>
                </a:solidFill>
              </a:rPr>
              <a:t>github.com</a:t>
            </a:r>
            <a:r>
              <a:rPr lang="pt-BR" dirty="0" smtClean="0">
                <a:solidFill>
                  <a:srgbClr val="FAF9FB"/>
                </a:solidFill>
              </a:rPr>
              <a:t>/</a:t>
            </a:r>
            <a:r>
              <a:rPr lang="pt-BR" dirty="0" err="1" smtClean="0">
                <a:solidFill>
                  <a:srgbClr val="FAF9FB"/>
                </a:solidFill>
              </a:rPr>
              <a:t>beatrizalbiero</a:t>
            </a:r>
            <a:r>
              <a:rPr lang="pt-BR" dirty="0" smtClean="0">
                <a:solidFill>
                  <a:srgbClr val="FAF9FB"/>
                </a:solidFill>
              </a:rPr>
              <a:t>/ling-comp2017</a:t>
            </a:r>
            <a:endParaRPr lang="pt-BR" dirty="0">
              <a:solidFill>
                <a:srgbClr val="FAF9F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8989" y="2992902"/>
            <a:ext cx="513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AF9FB"/>
                </a:solidFill>
              </a:rPr>
              <a:t>Aprendizado de M</a:t>
            </a:r>
            <a:r>
              <a:rPr lang="en-US" sz="2400" b="1" dirty="0" err="1" smtClean="0">
                <a:solidFill>
                  <a:srgbClr val="FAF9FB"/>
                </a:solidFill>
              </a:rPr>
              <a:t>áquina</a:t>
            </a:r>
            <a:r>
              <a:rPr lang="en-US" sz="2400" b="1" dirty="0" smtClean="0">
                <a:solidFill>
                  <a:srgbClr val="FAF9FB"/>
                </a:solidFill>
              </a:rPr>
              <a:t> </a:t>
            </a:r>
            <a:r>
              <a:rPr lang="en-US" sz="2400" b="1" dirty="0" err="1" smtClean="0">
                <a:solidFill>
                  <a:srgbClr val="FAF9FB"/>
                </a:solidFill>
              </a:rPr>
              <a:t>em</a:t>
            </a:r>
            <a:r>
              <a:rPr lang="en-US" sz="2400" b="1" dirty="0" smtClean="0">
                <a:solidFill>
                  <a:srgbClr val="FAF9FB"/>
                </a:solidFill>
              </a:rPr>
              <a:t> </a:t>
            </a:r>
            <a:r>
              <a:rPr lang="en-US" sz="2400" b="1" dirty="0" err="1" smtClean="0">
                <a:solidFill>
                  <a:srgbClr val="FAF9FB"/>
                </a:solidFill>
              </a:rPr>
              <a:t>Linguagem</a:t>
            </a:r>
            <a:r>
              <a:rPr lang="en-US" sz="2400" b="1" dirty="0" smtClean="0">
                <a:solidFill>
                  <a:srgbClr val="FAF9FB"/>
                </a:solidFill>
              </a:rPr>
              <a:t> Natural</a:t>
            </a:r>
            <a:endParaRPr lang="pt-BR" sz="2400" b="1" dirty="0">
              <a:solidFill>
                <a:srgbClr val="FAF9F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9625" y="5666878"/>
            <a:ext cx="412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mtClean="0">
                <a:solidFill>
                  <a:srgbClr val="E3775C"/>
                </a:solidFill>
              </a:rPr>
              <a:t>+ Felipe </a:t>
            </a:r>
            <a:r>
              <a:rPr lang="pt-BR" dirty="0" smtClean="0">
                <a:solidFill>
                  <a:srgbClr val="E3775C"/>
                </a:solidFill>
              </a:rPr>
              <a:t>Salvatore</a:t>
            </a:r>
            <a:endParaRPr lang="pt-BR" dirty="0">
              <a:solidFill>
                <a:srgbClr val="E3775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36040" y="611933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 smtClean="0">
                <a:solidFill>
                  <a:srgbClr val="E3775C"/>
                </a:solidFill>
              </a:rPr>
              <a:t>github.com</a:t>
            </a:r>
            <a:r>
              <a:rPr lang="pt-BR" dirty="0" smtClean="0">
                <a:solidFill>
                  <a:srgbClr val="E3775C"/>
                </a:solidFill>
              </a:rPr>
              <a:t>/</a:t>
            </a:r>
            <a:r>
              <a:rPr lang="pt-BR" dirty="0" err="1" smtClean="0">
                <a:solidFill>
                  <a:srgbClr val="E3775C"/>
                </a:solidFill>
              </a:rPr>
              <a:t>felipessalvatore</a:t>
            </a:r>
            <a:endParaRPr lang="pt-BR" dirty="0">
              <a:solidFill>
                <a:srgbClr val="E377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Mercado de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Trabalho</a:t>
            </a:r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3570676" y="1346604"/>
            <a:ext cx="5298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Mercado de </a:t>
            </a:r>
            <a:r>
              <a:rPr lang="en-US" sz="36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Trabalho</a:t>
            </a:r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3386" y="2730321"/>
            <a:ext cx="11565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rgbClr val="2F2F30"/>
                </a:solidFill>
              </a:rPr>
              <a:t>TODO MUNDO PRECISA DE NLP</a:t>
            </a:r>
            <a:endParaRPr lang="pt-BR" sz="7200" dirty="0">
              <a:solidFill>
                <a:srgbClr val="2F2F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9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</a:rPr>
              <a:t>20 </a:t>
            </a:r>
            <a:r>
              <a:rPr lang="pt-BR" sz="2400" b="1" dirty="0" err="1" smtClean="0">
                <a:solidFill>
                  <a:srgbClr val="4D4C4D"/>
                </a:solidFill>
              </a:rPr>
              <a:t>Funniest</a:t>
            </a:r>
            <a:r>
              <a:rPr lang="pt-BR" sz="2400" b="1" dirty="0" smtClean="0">
                <a:solidFill>
                  <a:srgbClr val="4D4C4D"/>
                </a:solidFill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</a:rPr>
              <a:t>Suggestions</a:t>
            </a:r>
            <a:r>
              <a:rPr lang="pt-BR" sz="2400" b="1" dirty="0" smtClean="0">
                <a:solidFill>
                  <a:srgbClr val="4D4C4D"/>
                </a:solidFill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</a:rPr>
              <a:t>from</a:t>
            </a:r>
            <a:r>
              <a:rPr lang="pt-BR" sz="2400" b="1" dirty="0" smtClean="0">
                <a:solidFill>
                  <a:srgbClr val="4D4C4D"/>
                </a:solidFill>
              </a:rPr>
              <a:t> Google </a:t>
            </a:r>
            <a:r>
              <a:rPr lang="pt-BR" sz="2400" b="1" dirty="0" err="1" smtClean="0">
                <a:solidFill>
                  <a:srgbClr val="4D4C4D"/>
                </a:solidFill>
              </a:rPr>
              <a:t>Suggest</a:t>
            </a:r>
            <a:r>
              <a:rPr lang="pt-BR" sz="2400" b="1" dirty="0" smtClean="0">
                <a:solidFill>
                  <a:srgbClr val="4D4C4D"/>
                </a:solidFill>
              </a:rPr>
              <a:t>:</a:t>
            </a:r>
          </a:p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  <a:hlinkClick r:id="rId2"/>
              </a:rPr>
              <a:t>https://www.telegraph.co.uk/technology/google/6161567/The-20-funniest-suggestions-from-Google-Suggest.html</a:t>
            </a:r>
            <a:endParaRPr lang="pt-BR" sz="2400" b="1" dirty="0" smtClean="0">
              <a:solidFill>
                <a:srgbClr val="4D4C4D"/>
              </a:solidFill>
            </a:endParaRPr>
          </a:p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</a:rPr>
              <a:t>Corpus </a:t>
            </a:r>
            <a:r>
              <a:rPr lang="pt-BR" sz="2400" b="1" dirty="0" err="1" smtClean="0">
                <a:solidFill>
                  <a:srgbClr val="4D4C4D"/>
                </a:solidFill>
              </a:rPr>
              <a:t>Sick</a:t>
            </a:r>
            <a:r>
              <a:rPr lang="pt-BR" sz="2400" b="1" dirty="0" smtClean="0">
                <a:solidFill>
                  <a:srgbClr val="4D4C4D"/>
                </a:solidFill>
              </a:rPr>
              <a:t>:</a:t>
            </a:r>
          </a:p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  <a:hlinkClick r:id="rId3"/>
              </a:rPr>
              <a:t>http://clic.cimec.unitn.it/composes/sick.html</a:t>
            </a:r>
            <a:endParaRPr lang="pt-BR" sz="2400" b="1" dirty="0" smtClean="0">
              <a:solidFill>
                <a:srgbClr val="4D4C4D"/>
              </a:solidFill>
            </a:endParaRPr>
          </a:p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</a:rPr>
              <a:t>N-Gramas do Google:</a:t>
            </a:r>
            <a:endParaRPr lang="pt-BR" sz="2400" b="1" dirty="0" smtClean="0">
              <a:solidFill>
                <a:srgbClr val="4D4C4D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hlinkClick r:id="rId4"/>
              </a:rPr>
              <a:t>https://books.google.com/ngrams</a:t>
            </a:r>
            <a:endParaRPr lang="en-US" sz="2400" b="1" dirty="0" smtClean="0"/>
          </a:p>
          <a:p>
            <a:pPr marL="0" indent="0">
              <a:buNone/>
            </a:pP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"Steven Pinker: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Linguistics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 as a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Window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to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Understanding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the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 </a:t>
            </a:r>
            <a:r>
              <a:rPr lang="pt-BR" sz="2400" b="1" dirty="0" err="1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Brain</a:t>
            </a:r>
            <a:r>
              <a:rPr lang="pt-BR" sz="2400" b="1" dirty="0" smtClean="0">
                <a:solidFill>
                  <a:srgbClr val="4D4C4D"/>
                </a:solidFill>
                <a:ea typeface="Book Antiqua" charset="0"/>
                <a:cs typeface="Book Antiqua" charset="0"/>
              </a:rPr>
              <a:t>”:</a:t>
            </a:r>
          </a:p>
          <a:p>
            <a:pPr marL="0" indent="0">
              <a:buNone/>
            </a:pPr>
            <a:r>
              <a:rPr lang="pt-BR" sz="2400" dirty="0" smtClean="0">
                <a:hlinkClick r:id="rId5"/>
              </a:rPr>
              <a:t>https://youtu.be/Q-B_ONJIEcE</a:t>
            </a:r>
            <a:endParaRPr lang="pt-BR" sz="2400" dirty="0" smtClean="0"/>
          </a:p>
          <a:p>
            <a:pPr marL="0" indent="0">
              <a:buNone/>
            </a:pPr>
            <a:endParaRPr lang="pt-BR" sz="3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35504" y="658574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Refer</a:t>
            </a:r>
            <a:r>
              <a:rPr lang="en-US" sz="40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ências</a:t>
            </a:r>
            <a:endParaRPr lang="en-US" sz="24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1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3" name="TextBox 2"/>
          <p:cNvSpPr txBox="1"/>
          <p:nvPr/>
        </p:nvSpPr>
        <p:spPr>
          <a:xfrm>
            <a:off x="4199369" y="2474646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Profissão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futuro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3071950"/>
            <a:ext cx="233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Sal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ário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9369" y="3679112"/>
            <a:ext cx="4429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Flexibilidade no Mercado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70709" y="1362513"/>
            <a:ext cx="42627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 que Estatística?</a:t>
            </a: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3" name="TextBox 2"/>
          <p:cNvSpPr txBox="1"/>
          <p:nvPr/>
        </p:nvSpPr>
        <p:spPr>
          <a:xfrm>
            <a:off x="4199369" y="246478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Profissão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do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futuro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3071950"/>
            <a:ext cx="233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Sal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ário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9369" y="3679112"/>
            <a:ext cx="44294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Flexibilidade no Mercado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369" y="4716346"/>
            <a:ext cx="374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Demanda</a:t>
            </a:r>
            <a:endParaRPr lang="pt-BR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0709" y="1362513"/>
            <a:ext cx="42627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Por que Estatística?</a:t>
            </a: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9369" y="231377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Histórica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1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9369" y="231377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Histórica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2905779"/>
            <a:ext cx="41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Fonologia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8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87256" y="83127"/>
            <a:ext cx="6617488" cy="6691745"/>
          </a:xfrm>
          <a:prstGeom prst="ellipse">
            <a:avLst/>
          </a:prstGeom>
          <a:solidFill>
            <a:srgbClr val="E37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charset="0"/>
              <a:buChar char="•"/>
            </a:pPr>
            <a:endParaRPr lang="pt-BR" noProof="1"/>
          </a:p>
        </p:txBody>
      </p:sp>
      <p:sp>
        <p:nvSpPr>
          <p:cNvPr id="2" name="Rectangle 1"/>
          <p:cNvSpPr/>
          <p:nvPr/>
        </p:nvSpPr>
        <p:spPr>
          <a:xfrm>
            <a:off x="4823859" y="976147"/>
            <a:ext cx="2544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3600" b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endParaRPr lang="en-US" sz="36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  <a:p>
            <a:pPr lvl="0" algn="ctr"/>
            <a:endParaRPr lang="en-US" sz="2000" dirty="0">
              <a:solidFill>
                <a:srgbClr val="4D4C4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9369" y="2313778"/>
            <a:ext cx="40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Lingu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ística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Histórica</a:t>
            </a:r>
            <a:endParaRPr lang="en-US" sz="2800" b="1" dirty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9369" y="2905779"/>
            <a:ext cx="41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ética</a:t>
            </a:r>
            <a:r>
              <a:rPr lang="en-US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 e </a:t>
            </a:r>
            <a:r>
              <a:rPr lang="en-US" sz="2800" b="1" dirty="0" err="1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Fonologia</a:t>
            </a:r>
            <a:endParaRPr lang="pt-BR" sz="2800" b="1" dirty="0" smtClean="0">
              <a:solidFill>
                <a:srgbClr val="4D4C4D"/>
              </a:solidFill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9369" y="3497780"/>
            <a:ext cx="442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BR" sz="2800" b="1" dirty="0" smtClean="0">
                <a:solidFill>
                  <a:srgbClr val="4D4C4D"/>
                </a:solidFill>
                <a:latin typeface="Book Antiqua" charset="0"/>
                <a:ea typeface="Book Antiqua" charset="0"/>
                <a:cs typeface="Book Antiqua" charset="0"/>
              </a:rPr>
              <a:t>Sintaxe</a:t>
            </a:r>
          </a:p>
        </p:txBody>
      </p:sp>
    </p:spTree>
    <p:extLst>
      <p:ext uri="{BB962C8B-B14F-4D97-AF65-F5344CB8AC3E}">
        <p14:creationId xmlns:p14="http://schemas.microsoft.com/office/powerpoint/2010/main" val="1452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a" id="{71D5B65B-7EB8-1945-B03B-E89E43B21F91}" vid="{E302ADEE-2AE8-3D42-9313-95EDCEA423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</TotalTime>
  <Words>790</Words>
  <Application>Microsoft Macintosh PowerPoint</Application>
  <PresentationFormat>Widescreen</PresentationFormat>
  <Paragraphs>173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Book Antiqua</vt:lpstr>
      <vt:lpstr>Calibri</vt:lpstr>
      <vt:lpstr>Calibri Light</vt:lpstr>
      <vt:lpstr>PT Sans Caption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albiero</dc:creator>
  <cp:lastModifiedBy>beatriz albiero</cp:lastModifiedBy>
  <cp:revision>25</cp:revision>
  <cp:lastPrinted>2018-04-09T22:57:37Z</cp:lastPrinted>
  <dcterms:created xsi:type="dcterms:W3CDTF">2018-04-09T19:01:03Z</dcterms:created>
  <dcterms:modified xsi:type="dcterms:W3CDTF">2018-04-12T12:28:58Z</dcterms:modified>
</cp:coreProperties>
</file>